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Etna Sans Serif" charset="1" panose="02000600000000000000"/>
      <p:regular r:id="rId16"/>
    </p:embeddedFont>
    <p:embeddedFont>
      <p:font typeface="TT Norms" charset="1" panose="02000503030000020003"/>
      <p:regular r:id="rId17"/>
    </p:embeddedFont>
    <p:embeddedFont>
      <p:font typeface="TT Norms Bold" charset="1" panose="0200080303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jpe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5D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14995"/>
            <a:ext cx="3820607" cy="443305"/>
            <a:chOff x="0" y="0"/>
            <a:chExt cx="1252140" cy="145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2140" cy="145286"/>
            </a:xfrm>
            <a:custGeom>
              <a:avLst/>
              <a:gdLst/>
              <a:ahLst/>
              <a:cxnLst/>
              <a:rect r="r" b="b" t="t" l="l"/>
              <a:pathLst>
                <a:path h="145286" w="1252140">
                  <a:moveTo>
                    <a:pt x="72643" y="0"/>
                  </a:moveTo>
                  <a:lnTo>
                    <a:pt x="1179497" y="0"/>
                  </a:lnTo>
                  <a:cubicBezTo>
                    <a:pt x="1198763" y="0"/>
                    <a:pt x="1217240" y="7653"/>
                    <a:pt x="1230863" y="21277"/>
                  </a:cubicBezTo>
                  <a:cubicBezTo>
                    <a:pt x="1244486" y="34900"/>
                    <a:pt x="1252140" y="53377"/>
                    <a:pt x="1252140" y="72643"/>
                  </a:cubicBezTo>
                  <a:lnTo>
                    <a:pt x="1252140" y="72643"/>
                  </a:lnTo>
                  <a:cubicBezTo>
                    <a:pt x="1252140" y="91909"/>
                    <a:pt x="1244486" y="110386"/>
                    <a:pt x="1230863" y="124009"/>
                  </a:cubicBezTo>
                  <a:cubicBezTo>
                    <a:pt x="1217240" y="137632"/>
                    <a:pt x="1198763" y="145286"/>
                    <a:pt x="1179497" y="145286"/>
                  </a:cubicBezTo>
                  <a:lnTo>
                    <a:pt x="72643" y="145286"/>
                  </a:lnTo>
                  <a:cubicBezTo>
                    <a:pt x="53377" y="145286"/>
                    <a:pt x="34900" y="137632"/>
                    <a:pt x="21277" y="124009"/>
                  </a:cubicBezTo>
                  <a:cubicBezTo>
                    <a:pt x="7653" y="110386"/>
                    <a:pt x="0" y="91909"/>
                    <a:pt x="0" y="72643"/>
                  </a:cubicBezTo>
                  <a:lnTo>
                    <a:pt x="0" y="72643"/>
                  </a:lnTo>
                  <a:cubicBezTo>
                    <a:pt x="0" y="53377"/>
                    <a:pt x="7653" y="34900"/>
                    <a:pt x="21277" y="21277"/>
                  </a:cubicBezTo>
                  <a:cubicBezTo>
                    <a:pt x="34900" y="7653"/>
                    <a:pt x="53377" y="0"/>
                    <a:pt x="72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2140" cy="18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5870" y="4598366"/>
            <a:ext cx="10655717" cy="985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6"/>
              </a:lnSpc>
            </a:pPr>
            <a:r>
              <a:rPr lang="en-US" sz="5826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SALES INSIGHTS PRESENTATION 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80097" y="8814995"/>
            <a:ext cx="3820607" cy="443305"/>
            <a:chOff x="0" y="0"/>
            <a:chExt cx="1252140" cy="1452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2140" cy="145286"/>
            </a:xfrm>
            <a:custGeom>
              <a:avLst/>
              <a:gdLst/>
              <a:ahLst/>
              <a:cxnLst/>
              <a:rect r="r" b="b" t="t" l="l"/>
              <a:pathLst>
                <a:path h="145286" w="1252140">
                  <a:moveTo>
                    <a:pt x="72643" y="0"/>
                  </a:moveTo>
                  <a:lnTo>
                    <a:pt x="1179497" y="0"/>
                  </a:lnTo>
                  <a:cubicBezTo>
                    <a:pt x="1198763" y="0"/>
                    <a:pt x="1217240" y="7653"/>
                    <a:pt x="1230863" y="21277"/>
                  </a:cubicBezTo>
                  <a:cubicBezTo>
                    <a:pt x="1244486" y="34900"/>
                    <a:pt x="1252140" y="53377"/>
                    <a:pt x="1252140" y="72643"/>
                  </a:cubicBezTo>
                  <a:lnTo>
                    <a:pt x="1252140" y="72643"/>
                  </a:lnTo>
                  <a:cubicBezTo>
                    <a:pt x="1252140" y="91909"/>
                    <a:pt x="1244486" y="110386"/>
                    <a:pt x="1230863" y="124009"/>
                  </a:cubicBezTo>
                  <a:cubicBezTo>
                    <a:pt x="1217240" y="137632"/>
                    <a:pt x="1198763" y="145286"/>
                    <a:pt x="1179497" y="145286"/>
                  </a:cubicBezTo>
                  <a:lnTo>
                    <a:pt x="72643" y="145286"/>
                  </a:lnTo>
                  <a:cubicBezTo>
                    <a:pt x="53377" y="145286"/>
                    <a:pt x="34900" y="137632"/>
                    <a:pt x="21277" y="124009"/>
                  </a:cubicBezTo>
                  <a:cubicBezTo>
                    <a:pt x="7653" y="110386"/>
                    <a:pt x="0" y="91909"/>
                    <a:pt x="0" y="72643"/>
                  </a:cubicBezTo>
                  <a:lnTo>
                    <a:pt x="0" y="72643"/>
                  </a:lnTo>
                  <a:cubicBezTo>
                    <a:pt x="0" y="53377"/>
                    <a:pt x="7653" y="34900"/>
                    <a:pt x="21277" y="21277"/>
                  </a:cubicBezTo>
                  <a:cubicBezTo>
                    <a:pt x="34900" y="7653"/>
                    <a:pt x="53377" y="0"/>
                    <a:pt x="72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2140" cy="18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51587" y="1939644"/>
            <a:ext cx="6407713" cy="640771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4221" r="0" b="-5591"/>
              </a:stretch>
            </a:blipFill>
            <a:ln w="200025" cap="sq">
              <a:solidFill>
                <a:srgbClr val="DFC19E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890834" y="-3349679"/>
            <a:ext cx="7577497" cy="6699359"/>
          </a:xfrm>
          <a:custGeom>
            <a:avLst/>
            <a:gdLst/>
            <a:ahLst/>
            <a:cxnLst/>
            <a:rect r="r" b="b" t="t" l="l"/>
            <a:pathLst>
              <a:path h="6699359" w="7577497">
                <a:moveTo>
                  <a:pt x="0" y="0"/>
                </a:moveTo>
                <a:lnTo>
                  <a:pt x="7577497" y="0"/>
                </a:lnTo>
                <a:lnTo>
                  <a:pt x="7577497" y="6699358"/>
                </a:lnTo>
                <a:lnTo>
                  <a:pt x="0" y="669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53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96564" y="-1791353"/>
            <a:ext cx="7577497" cy="6699359"/>
          </a:xfrm>
          <a:custGeom>
            <a:avLst/>
            <a:gdLst/>
            <a:ahLst/>
            <a:cxnLst/>
            <a:rect r="r" b="b" t="t" l="l"/>
            <a:pathLst>
              <a:path h="6699359" w="7577497">
                <a:moveTo>
                  <a:pt x="0" y="0"/>
                </a:moveTo>
                <a:lnTo>
                  <a:pt x="7577497" y="0"/>
                </a:lnTo>
                <a:lnTo>
                  <a:pt x="7577497" y="6699359"/>
                </a:lnTo>
                <a:lnTo>
                  <a:pt x="0" y="669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5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66695" y="5594044"/>
            <a:ext cx="1388526" cy="1745039"/>
          </a:xfrm>
          <a:custGeom>
            <a:avLst/>
            <a:gdLst/>
            <a:ahLst/>
            <a:cxnLst/>
            <a:rect r="r" b="b" t="t" l="l"/>
            <a:pathLst>
              <a:path h="1745039" w="1388526">
                <a:moveTo>
                  <a:pt x="0" y="0"/>
                </a:moveTo>
                <a:lnTo>
                  <a:pt x="1388526" y="0"/>
                </a:lnTo>
                <a:lnTo>
                  <a:pt x="1388526" y="1745039"/>
                </a:lnTo>
                <a:lnTo>
                  <a:pt x="0" y="1745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896564" y="2371027"/>
            <a:ext cx="1362736" cy="1957306"/>
          </a:xfrm>
          <a:custGeom>
            <a:avLst/>
            <a:gdLst/>
            <a:ahLst/>
            <a:cxnLst/>
            <a:rect r="r" b="b" t="t" l="l"/>
            <a:pathLst>
              <a:path h="1957306" w="1362736">
                <a:moveTo>
                  <a:pt x="0" y="0"/>
                </a:moveTo>
                <a:lnTo>
                  <a:pt x="1362736" y="0"/>
                </a:lnTo>
                <a:lnTo>
                  <a:pt x="1362736" y="1957305"/>
                </a:lnTo>
                <a:lnTo>
                  <a:pt x="0" y="19573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97290" y="8886876"/>
            <a:ext cx="3303414" cy="27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PHUTI.LECIA@GMAIL.COM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4351" y="3325077"/>
            <a:ext cx="7438756" cy="100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5876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BRIGHT COFFEE SHOP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1937" y="5855642"/>
            <a:ext cx="839799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Data-driven insights to support strategic decision-making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801" y="1234389"/>
            <a:ext cx="3197909" cy="43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4"/>
              </a:lnSpc>
            </a:pPr>
            <a:r>
              <a:rPr lang="en-US" sz="2531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Bright Coffee Shop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7297" y="8886876"/>
            <a:ext cx="3303414" cy="27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607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LECIA MOCHUENENG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63250" y="8216067"/>
            <a:ext cx="4102903" cy="1641161"/>
            <a:chOff x="0" y="0"/>
            <a:chExt cx="6350000" cy="254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8"/>
              <a:stretch>
                <a:fillRect l="0" t="-32864" r="0" b="-32864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5D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6166" y="3147551"/>
            <a:ext cx="13835667" cy="2745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3"/>
              </a:lnSpc>
            </a:pPr>
            <a:r>
              <a:rPr lang="en-US" sz="16023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86963" y="4651589"/>
            <a:ext cx="1362736" cy="1957306"/>
          </a:xfrm>
          <a:custGeom>
            <a:avLst/>
            <a:gdLst/>
            <a:ahLst/>
            <a:cxnLst/>
            <a:rect r="r" b="b" t="t" l="l"/>
            <a:pathLst>
              <a:path h="1957306" w="1362736">
                <a:moveTo>
                  <a:pt x="0" y="0"/>
                </a:moveTo>
                <a:lnTo>
                  <a:pt x="1362736" y="0"/>
                </a:lnTo>
                <a:lnTo>
                  <a:pt x="1362736" y="1957306"/>
                </a:lnTo>
                <a:lnTo>
                  <a:pt x="0" y="1957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1937" y="1185661"/>
            <a:ext cx="3347847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Bright Coffee Shop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30356" y="5630242"/>
            <a:ext cx="8754145" cy="8787097"/>
          </a:xfrm>
          <a:custGeom>
            <a:avLst/>
            <a:gdLst/>
            <a:ahLst/>
            <a:cxnLst/>
            <a:rect r="r" b="b" t="t" l="l"/>
            <a:pathLst>
              <a:path h="8787097" w="8754145">
                <a:moveTo>
                  <a:pt x="0" y="0"/>
                </a:moveTo>
                <a:lnTo>
                  <a:pt x="8754145" y="0"/>
                </a:lnTo>
                <a:lnTo>
                  <a:pt x="8754145" y="8787097"/>
                </a:lnTo>
                <a:lnTo>
                  <a:pt x="0" y="8787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7507" y="-4413492"/>
            <a:ext cx="9031087" cy="9065081"/>
          </a:xfrm>
          <a:custGeom>
            <a:avLst/>
            <a:gdLst/>
            <a:ahLst/>
            <a:cxnLst/>
            <a:rect r="r" b="b" t="t" l="l"/>
            <a:pathLst>
              <a:path h="9065081" w="9031087">
                <a:moveTo>
                  <a:pt x="0" y="0"/>
                </a:moveTo>
                <a:lnTo>
                  <a:pt x="9031087" y="0"/>
                </a:lnTo>
                <a:lnTo>
                  <a:pt x="9031087" y="9065081"/>
                </a:lnTo>
                <a:lnTo>
                  <a:pt x="0" y="9065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53314" y="2452799"/>
            <a:ext cx="1590686" cy="1999105"/>
          </a:xfrm>
          <a:custGeom>
            <a:avLst/>
            <a:gdLst/>
            <a:ahLst/>
            <a:cxnLst/>
            <a:rect r="r" b="b" t="t" l="l"/>
            <a:pathLst>
              <a:path h="1999105" w="1590686">
                <a:moveTo>
                  <a:pt x="0" y="0"/>
                </a:moveTo>
                <a:lnTo>
                  <a:pt x="1590686" y="0"/>
                </a:lnTo>
                <a:lnTo>
                  <a:pt x="1590686" y="1999105"/>
                </a:lnTo>
                <a:lnTo>
                  <a:pt x="0" y="1999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58400" y="0"/>
            <a:ext cx="8229600" cy="10287000"/>
          </a:xfrm>
          <a:custGeom>
            <a:avLst/>
            <a:gdLst/>
            <a:ahLst/>
            <a:cxnLst/>
            <a:rect r="r" b="b" t="t" l="l"/>
            <a:pathLst>
              <a:path h="10287000" w="82296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03155" y="-3836749"/>
            <a:ext cx="7577497" cy="6699359"/>
          </a:xfrm>
          <a:custGeom>
            <a:avLst/>
            <a:gdLst/>
            <a:ahLst/>
            <a:cxnLst/>
            <a:rect r="r" b="b" t="t" l="l"/>
            <a:pathLst>
              <a:path h="6699359" w="7577497">
                <a:moveTo>
                  <a:pt x="0" y="0"/>
                </a:moveTo>
                <a:lnTo>
                  <a:pt x="7577497" y="0"/>
                </a:lnTo>
                <a:lnTo>
                  <a:pt x="7577497" y="6699359"/>
                </a:lnTo>
                <a:lnTo>
                  <a:pt x="0" y="669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53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1497" y="8096136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15276"/>
            <a:ext cx="3086100" cy="10271724"/>
            <a:chOff x="0" y="0"/>
            <a:chExt cx="812800" cy="2705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705310"/>
            </a:xfrm>
            <a:custGeom>
              <a:avLst/>
              <a:gdLst/>
              <a:ahLst/>
              <a:cxnLst/>
              <a:rect r="r" b="b" t="t" l="l"/>
              <a:pathLst>
                <a:path h="27053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5310"/>
                  </a:lnTo>
                  <a:lnTo>
                    <a:pt x="0" y="2705310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274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3752" y="1185661"/>
            <a:ext cx="3693748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64380"/>
            <a:ext cx="8115300" cy="119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63682"/>
            <a:ext cx="7777601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This presentation provides key insights from a sales data analysis conducted for Bright Coffee Shop.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objective was to identify top-performing products, understand customer buying behavior across different times of the day, and uncover trends that can inform marketing and operational decisions.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findings are based on processed transactional data, and are supported by visual dashboards and pivot analysis using Microsoft Excel.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3086100" cy="10271724"/>
            <a:chOff x="0" y="0"/>
            <a:chExt cx="812800" cy="2705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5310"/>
            </a:xfrm>
            <a:custGeom>
              <a:avLst/>
              <a:gdLst/>
              <a:ahLst/>
              <a:cxnLst/>
              <a:rect r="r" b="b" t="t" l="l"/>
              <a:pathLst>
                <a:path h="270531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5310"/>
                  </a:lnTo>
                  <a:lnTo>
                    <a:pt x="0" y="2705310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74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73136" y="0"/>
            <a:ext cx="7586164" cy="5143500"/>
            <a:chOff x="0" y="0"/>
            <a:chExt cx="1175295" cy="796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5295" cy="796863"/>
            </a:xfrm>
            <a:custGeom>
              <a:avLst/>
              <a:gdLst/>
              <a:ahLst/>
              <a:cxnLst/>
              <a:rect r="r" b="b" t="t" l="l"/>
              <a:pathLst>
                <a:path h="796863" w="1175295">
                  <a:moveTo>
                    <a:pt x="0" y="0"/>
                  </a:moveTo>
                  <a:lnTo>
                    <a:pt x="1175295" y="0"/>
                  </a:lnTo>
                  <a:lnTo>
                    <a:pt x="117529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4"/>
              <a:stretch>
                <a:fillRect l="0" t="-60686" r="0" b="-6068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73136" y="5143500"/>
            <a:ext cx="7586164" cy="5143500"/>
            <a:chOff x="0" y="0"/>
            <a:chExt cx="1175295" cy="796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5295" cy="796863"/>
            </a:xfrm>
            <a:custGeom>
              <a:avLst/>
              <a:gdLst/>
              <a:ahLst/>
              <a:cxnLst/>
              <a:rect r="r" b="b" t="t" l="l"/>
              <a:pathLst>
                <a:path h="796863" w="1175295">
                  <a:moveTo>
                    <a:pt x="0" y="0"/>
                  </a:moveTo>
                  <a:lnTo>
                    <a:pt x="1175295" y="0"/>
                  </a:lnTo>
                  <a:lnTo>
                    <a:pt x="117529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5"/>
              <a:stretch>
                <a:fillRect l="-850" t="0" r="-85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07562" y="8357169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69858" y="1028700"/>
            <a:ext cx="1388526" cy="1745039"/>
          </a:xfrm>
          <a:custGeom>
            <a:avLst/>
            <a:gdLst/>
            <a:ahLst/>
            <a:cxnLst/>
            <a:rect r="r" b="b" t="t" l="l"/>
            <a:pathLst>
              <a:path h="1745039" w="1388526">
                <a:moveTo>
                  <a:pt x="0" y="0"/>
                </a:moveTo>
                <a:lnTo>
                  <a:pt x="1388526" y="0"/>
                </a:lnTo>
                <a:lnTo>
                  <a:pt x="1388526" y="1745039"/>
                </a:lnTo>
                <a:lnTo>
                  <a:pt x="0" y="1745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81264" y="-398979"/>
            <a:ext cx="1362736" cy="1957306"/>
          </a:xfrm>
          <a:custGeom>
            <a:avLst/>
            <a:gdLst/>
            <a:ahLst/>
            <a:cxnLst/>
            <a:rect r="r" b="b" t="t" l="l"/>
            <a:pathLst>
              <a:path h="1957306" w="1362736">
                <a:moveTo>
                  <a:pt x="0" y="0"/>
                </a:moveTo>
                <a:lnTo>
                  <a:pt x="1362736" y="0"/>
                </a:lnTo>
                <a:lnTo>
                  <a:pt x="1362736" y="1957305"/>
                </a:lnTo>
                <a:lnTo>
                  <a:pt x="0" y="1957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42916" y="113735"/>
            <a:ext cx="1080226" cy="1233306"/>
          </a:xfrm>
          <a:custGeom>
            <a:avLst/>
            <a:gdLst/>
            <a:ahLst/>
            <a:cxnLst/>
            <a:rect r="r" b="b" t="t" l="l"/>
            <a:pathLst>
              <a:path h="1233306" w="1080226">
                <a:moveTo>
                  <a:pt x="0" y="0"/>
                </a:moveTo>
                <a:lnTo>
                  <a:pt x="1080225" y="0"/>
                </a:lnTo>
                <a:lnTo>
                  <a:pt x="1080225" y="1233306"/>
                </a:lnTo>
                <a:lnTo>
                  <a:pt x="0" y="12333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3171" y="1185661"/>
            <a:ext cx="3314329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065398"/>
            <a:ext cx="8488759" cy="204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6"/>
              </a:lnSpc>
            </a:pPr>
            <a:r>
              <a:rPr lang="en-US" sz="5876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What We Set Out to Understand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573588"/>
            <a:ext cx="777760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Which products generate the most revenue?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When does the store perform best?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How do product sales vary throughout the day?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What should we do next?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6087" y="-313815"/>
            <a:ext cx="5851913" cy="1102981"/>
            <a:chOff x="0" y="0"/>
            <a:chExt cx="1541245" cy="290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888" y="9566889"/>
            <a:ext cx="5851913" cy="1102981"/>
            <a:chOff x="0" y="0"/>
            <a:chExt cx="1541245" cy="290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50" y="-332563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1521" y="387075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57018" y="2423317"/>
            <a:ext cx="10480020" cy="6883634"/>
          </a:xfrm>
          <a:custGeom>
            <a:avLst/>
            <a:gdLst/>
            <a:ahLst/>
            <a:cxnLst/>
            <a:rect r="r" b="b" t="t" l="l"/>
            <a:pathLst>
              <a:path h="6883634" w="10480020">
                <a:moveTo>
                  <a:pt x="0" y="0"/>
                </a:moveTo>
                <a:lnTo>
                  <a:pt x="10480020" y="0"/>
                </a:lnTo>
                <a:lnTo>
                  <a:pt x="10480020" y="6883635"/>
                </a:lnTo>
                <a:lnTo>
                  <a:pt x="0" y="688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5" r="0" b="-14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1937" y="1185661"/>
            <a:ext cx="33588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91639" y="1358846"/>
            <a:ext cx="10654003" cy="80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Total Revenue by Product 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3064161"/>
            <a:ext cx="4291639" cy="546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842" indent="-240921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Barista Espresso, Brewed Chai Tea, and Gourmet Brewed Coffee are the biggest revenue drivers.</a:t>
            </a:r>
          </a:p>
          <a:p>
            <a:pPr algn="l" marL="481842" indent="-240921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Products like Black Tea, Green Tea, and Herbal Tea generate solid revenue.</a:t>
            </a:r>
          </a:p>
          <a:p>
            <a:pPr algn="l" marL="481842" indent="-240921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Housewares, Clothing, and Sugar Free Syrup contribute the least.</a:t>
            </a:r>
          </a:p>
          <a:p>
            <a:pPr algn="l" marL="481842" indent="-240921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Coffee beans hold steady across categories, showing consistent customer interest.</a:t>
            </a:r>
          </a:p>
          <a:p>
            <a:pPr algn="ctr">
              <a:lnSpc>
                <a:spcPts val="32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6087" y="-313815"/>
            <a:ext cx="5851913" cy="1102981"/>
            <a:chOff x="0" y="0"/>
            <a:chExt cx="1541245" cy="290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888" y="9566889"/>
            <a:ext cx="5851913" cy="1102981"/>
            <a:chOff x="0" y="0"/>
            <a:chExt cx="1541245" cy="290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50" y="-332563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1521" y="387075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10833" y="2422835"/>
            <a:ext cx="9702421" cy="6884598"/>
          </a:xfrm>
          <a:custGeom>
            <a:avLst/>
            <a:gdLst/>
            <a:ahLst/>
            <a:cxnLst/>
            <a:rect r="r" b="b" t="t" l="l"/>
            <a:pathLst>
              <a:path h="6884598" w="9702421">
                <a:moveTo>
                  <a:pt x="0" y="0"/>
                </a:moveTo>
                <a:lnTo>
                  <a:pt x="9702421" y="0"/>
                </a:lnTo>
                <a:lnTo>
                  <a:pt x="9702421" y="6884598"/>
                </a:lnTo>
                <a:lnTo>
                  <a:pt x="0" y="6884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15" r="0" b="-16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1937" y="1185661"/>
            <a:ext cx="33588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0833" y="1361127"/>
            <a:ext cx="10654003" cy="80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When Do Customers Buy the Most?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505" y="3832654"/>
            <a:ext cx="4291639" cy="366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31" indent="-251716" lvl="1">
              <a:lnSpc>
                <a:spcPts val="3264"/>
              </a:lnSpc>
              <a:buFont typeface="Arial"/>
              <a:buChar char="•"/>
            </a:pPr>
            <a:r>
              <a:rPr lang="en-US" sz="23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Sales consistently peak in the mornings throughout the week, making this the most active time for customer purchases. Activity remains steady in the afternoons but sees a noticeable decline by evening.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6087" y="-313815"/>
            <a:ext cx="5851913" cy="1102981"/>
            <a:chOff x="0" y="0"/>
            <a:chExt cx="1541245" cy="290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888" y="9566889"/>
            <a:ext cx="5851913" cy="1102981"/>
            <a:chOff x="0" y="0"/>
            <a:chExt cx="1541245" cy="290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50" y="-332563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1521" y="387075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23144" y="2622860"/>
            <a:ext cx="13085674" cy="4874842"/>
          </a:xfrm>
          <a:custGeom>
            <a:avLst/>
            <a:gdLst/>
            <a:ahLst/>
            <a:cxnLst/>
            <a:rect r="r" b="b" t="t" l="l"/>
            <a:pathLst>
              <a:path h="4874842" w="13085674">
                <a:moveTo>
                  <a:pt x="0" y="0"/>
                </a:moveTo>
                <a:lnTo>
                  <a:pt x="13085674" y="0"/>
                </a:lnTo>
                <a:lnTo>
                  <a:pt x="13085674" y="4874842"/>
                </a:lnTo>
                <a:lnTo>
                  <a:pt x="0" y="487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6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1937" y="1185661"/>
            <a:ext cx="33588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0833" y="1361127"/>
            <a:ext cx="10654003" cy="80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Sales Patterns by Time and Product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882351"/>
            <a:ext cx="4291639" cy="448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31" indent="-251716" lvl="1">
              <a:lnSpc>
                <a:spcPts val="3264"/>
              </a:lnSpc>
              <a:buFont typeface="Arial"/>
              <a:buChar char="•"/>
            </a:pPr>
            <a:r>
              <a:rPr lang="en-US" sz="23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Most revenue is generated in the morning, driven by high-performing items like Premium Brewed Coffee, Pastries, and Scones, which align with breakfast-time habits. Meanwhile, products such as Green Tea and House Blend Beans maintain steady sales throughout the day.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6087" y="-313815"/>
            <a:ext cx="5851913" cy="1102981"/>
            <a:chOff x="0" y="0"/>
            <a:chExt cx="1541245" cy="290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888" y="9566889"/>
            <a:ext cx="5851913" cy="1102981"/>
            <a:chOff x="0" y="0"/>
            <a:chExt cx="1541245" cy="290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50" y="-332563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1521" y="387075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94529" y="2433812"/>
            <a:ext cx="10138027" cy="6957221"/>
          </a:xfrm>
          <a:custGeom>
            <a:avLst/>
            <a:gdLst/>
            <a:ahLst/>
            <a:cxnLst/>
            <a:rect r="r" b="b" t="t" l="l"/>
            <a:pathLst>
              <a:path h="6957221" w="10138027">
                <a:moveTo>
                  <a:pt x="0" y="0"/>
                </a:moveTo>
                <a:lnTo>
                  <a:pt x="10138027" y="0"/>
                </a:lnTo>
                <a:lnTo>
                  <a:pt x="10138027" y="6957221"/>
                </a:lnTo>
                <a:lnTo>
                  <a:pt x="0" y="695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1937" y="1185661"/>
            <a:ext cx="33588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0833" y="1361127"/>
            <a:ext cx="10654003" cy="80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What Categories Sell the Most?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882351"/>
            <a:ext cx="4291639" cy="571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31" indent="-251716" lvl="1">
              <a:lnSpc>
                <a:spcPts val="3264"/>
              </a:lnSpc>
              <a:buFont typeface="Arial"/>
              <a:buChar char="•"/>
            </a:pPr>
            <a:r>
              <a:rPr lang="en-US" sz="23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Coffee and Tea categories dominate item sales, with nearly 90,000 and 70,000 units sold respectively, clearly the most popular. Bakery, Drinking Chocolate, and Flavours trail behind as mid-tier performers, while Branded, Coffee Beans, Loose Tea, and Packaged Chocolate show much lower sales volumes under 5,000 units each.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6087" y="-313815"/>
            <a:ext cx="5851913" cy="1102981"/>
            <a:chOff x="0" y="0"/>
            <a:chExt cx="1541245" cy="2904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888" y="9566889"/>
            <a:ext cx="5851913" cy="1102981"/>
            <a:chOff x="0" y="0"/>
            <a:chExt cx="1541245" cy="290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1244" cy="290497"/>
            </a:xfrm>
            <a:custGeom>
              <a:avLst/>
              <a:gdLst/>
              <a:ahLst/>
              <a:cxnLst/>
              <a:rect r="r" b="b" t="t" l="l"/>
              <a:pathLst>
                <a:path h="290497" w="1541244">
                  <a:moveTo>
                    <a:pt x="0" y="0"/>
                  </a:moveTo>
                  <a:lnTo>
                    <a:pt x="1541244" y="0"/>
                  </a:lnTo>
                  <a:lnTo>
                    <a:pt x="1541244" y="290497"/>
                  </a:lnTo>
                  <a:lnTo>
                    <a:pt x="0" y="290497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1245" cy="328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01650" y="-332563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91521" y="3870754"/>
            <a:ext cx="8198739" cy="8229600"/>
          </a:xfrm>
          <a:custGeom>
            <a:avLst/>
            <a:gdLst/>
            <a:ahLst/>
            <a:cxnLst/>
            <a:rect r="r" b="b" t="t" l="l"/>
            <a:pathLst>
              <a:path h="8229600" w="8198739">
                <a:moveTo>
                  <a:pt x="0" y="0"/>
                </a:moveTo>
                <a:lnTo>
                  <a:pt x="8198739" y="0"/>
                </a:lnTo>
                <a:lnTo>
                  <a:pt x="819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20130" y="2601563"/>
            <a:ext cx="8715859" cy="6656737"/>
          </a:xfrm>
          <a:custGeom>
            <a:avLst/>
            <a:gdLst/>
            <a:ahLst/>
            <a:cxnLst/>
            <a:rect r="r" b="b" t="t" l="l"/>
            <a:pathLst>
              <a:path h="6656737" w="8715859">
                <a:moveTo>
                  <a:pt x="0" y="0"/>
                </a:moveTo>
                <a:lnTo>
                  <a:pt x="8715859" y="0"/>
                </a:lnTo>
                <a:lnTo>
                  <a:pt x="8715859" y="6656737"/>
                </a:lnTo>
                <a:lnTo>
                  <a:pt x="0" y="6656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51937" y="1185661"/>
            <a:ext cx="33588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0833" y="1361127"/>
            <a:ext cx="10654003" cy="80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What Categories Sell the Most?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753" y="3832654"/>
            <a:ext cx="4291639" cy="284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431" indent="-251716" lvl="1">
              <a:lnSpc>
                <a:spcPts val="3264"/>
              </a:lnSpc>
              <a:buFont typeface="Arial"/>
              <a:buChar char="•"/>
            </a:pPr>
            <a:r>
              <a:rPr lang="en-US" sz="233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Green Beans top the list as the best-selling product category, followed by House Blend Beans and Organic Beans—all showing strong demand for whole coffee bean options.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1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23237" cy="636682"/>
          </a:xfrm>
          <a:custGeom>
            <a:avLst/>
            <a:gdLst/>
            <a:ahLst/>
            <a:cxnLst/>
            <a:rect r="r" b="b" t="t" l="l"/>
            <a:pathLst>
              <a:path h="636682" w="523237">
                <a:moveTo>
                  <a:pt x="0" y="0"/>
                </a:moveTo>
                <a:lnTo>
                  <a:pt x="523237" y="0"/>
                </a:lnTo>
                <a:lnTo>
                  <a:pt x="523237" y="636682"/>
                </a:lnTo>
                <a:lnTo>
                  <a:pt x="0" y="63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11854" y="-50527"/>
            <a:ext cx="8476146" cy="4767832"/>
            <a:chOff x="0" y="0"/>
            <a:chExt cx="1416645" cy="796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645" cy="796863"/>
            </a:xfrm>
            <a:custGeom>
              <a:avLst/>
              <a:gdLst/>
              <a:ahLst/>
              <a:cxnLst/>
              <a:rect r="r" b="b" t="t" l="l"/>
              <a:pathLst>
                <a:path h="796863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429046" y="6384291"/>
            <a:ext cx="8476146" cy="5010028"/>
            <a:chOff x="0" y="0"/>
            <a:chExt cx="1416645" cy="837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645" cy="837342"/>
            </a:xfrm>
            <a:custGeom>
              <a:avLst/>
              <a:gdLst/>
              <a:ahLst/>
              <a:cxnLst/>
              <a:rect r="r" b="b" t="t" l="l"/>
              <a:pathLst>
                <a:path h="837342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837342"/>
                  </a:lnTo>
                  <a:lnTo>
                    <a:pt x="0" y="837342"/>
                  </a:lnTo>
                  <a:close/>
                </a:path>
              </a:pathLst>
            </a:custGeom>
            <a:blipFill>
              <a:blip r:embed="rId5"/>
              <a:stretch>
                <a:fillRect l="0" t="-8297" r="0" b="-829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85885" y="-346330"/>
            <a:ext cx="1251938" cy="5063635"/>
            <a:chOff x="0" y="0"/>
            <a:chExt cx="329728" cy="13336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9728" cy="1333632"/>
            </a:xfrm>
            <a:custGeom>
              <a:avLst/>
              <a:gdLst/>
              <a:ahLst/>
              <a:cxnLst/>
              <a:rect r="r" b="b" t="t" l="l"/>
              <a:pathLst>
                <a:path h="1333632" w="329728">
                  <a:moveTo>
                    <a:pt x="0" y="0"/>
                  </a:moveTo>
                  <a:lnTo>
                    <a:pt x="329728" y="0"/>
                  </a:lnTo>
                  <a:lnTo>
                    <a:pt x="329728" y="1333632"/>
                  </a:lnTo>
                  <a:lnTo>
                    <a:pt x="0" y="1333632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9728" cy="1371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21131" y="6384291"/>
            <a:ext cx="1251938" cy="5063635"/>
            <a:chOff x="0" y="0"/>
            <a:chExt cx="329728" cy="13336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9728" cy="1333632"/>
            </a:xfrm>
            <a:custGeom>
              <a:avLst/>
              <a:gdLst/>
              <a:ahLst/>
              <a:cxnLst/>
              <a:rect r="r" b="b" t="t" l="l"/>
              <a:pathLst>
                <a:path h="1333632" w="329728">
                  <a:moveTo>
                    <a:pt x="0" y="0"/>
                  </a:moveTo>
                  <a:lnTo>
                    <a:pt x="329728" y="0"/>
                  </a:lnTo>
                  <a:lnTo>
                    <a:pt x="329728" y="1333632"/>
                  </a:lnTo>
                  <a:lnTo>
                    <a:pt x="0" y="1333632"/>
                  </a:lnTo>
                  <a:close/>
                </a:path>
              </a:pathLst>
            </a:custGeom>
            <a:solidFill>
              <a:srgbClr val="B35D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9728" cy="1371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92602" y="1201500"/>
            <a:ext cx="3561296" cy="47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4"/>
              </a:lnSpc>
            </a:pP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</a:t>
            </a:r>
            <a:r>
              <a:rPr lang="en-US" sz="2831" b="true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right Coffee Shop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6248" y="1852671"/>
            <a:ext cx="8115300" cy="108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Recommendations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788" y="3175356"/>
            <a:ext cx="7144897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Run</a:t>
            </a: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marketing campaigns during slow periods (e.g., “Afternoon Perks” or “Evening Chill Deals”) to lift non-peak traffic.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Stock and feature bestsellers prominently, especially for morning demand: Espresso, Chai Tea, and Green Beans.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Promote underperforming products creatively, or reevaluate them altogether—especially items with consistently low sales.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811854" y="5003800"/>
            <a:ext cx="6980960" cy="98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8"/>
              </a:lnSpc>
            </a:pPr>
            <a:r>
              <a:rPr lang="en-US" sz="5742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Next Step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06860" y="6293485"/>
            <a:ext cx="7390948" cy="296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Automate daily sales reporting for real-time visibility and quicker decision-making.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Begin tracking sales across multiple branches to identify regional performance patterns.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Launch loyalty programs linked to peak times to encourage repeat visits during high-traffic windows.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549175" y="-2106953"/>
            <a:ext cx="6247789" cy="6271306"/>
          </a:xfrm>
          <a:custGeom>
            <a:avLst/>
            <a:gdLst/>
            <a:ahLst/>
            <a:cxnLst/>
            <a:rect r="r" b="b" t="t" l="l"/>
            <a:pathLst>
              <a:path h="6271306" w="6247789">
                <a:moveTo>
                  <a:pt x="0" y="0"/>
                </a:moveTo>
                <a:lnTo>
                  <a:pt x="6247788" y="0"/>
                </a:lnTo>
                <a:lnTo>
                  <a:pt x="6247788" y="6271306"/>
                </a:lnTo>
                <a:lnTo>
                  <a:pt x="0" y="627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40211" y="8602326"/>
            <a:ext cx="6247789" cy="6271306"/>
          </a:xfrm>
          <a:custGeom>
            <a:avLst/>
            <a:gdLst/>
            <a:ahLst/>
            <a:cxnLst/>
            <a:rect r="r" b="b" t="t" l="l"/>
            <a:pathLst>
              <a:path h="6271306" w="6247789">
                <a:moveTo>
                  <a:pt x="0" y="0"/>
                </a:moveTo>
                <a:lnTo>
                  <a:pt x="6247789" y="0"/>
                </a:lnTo>
                <a:lnTo>
                  <a:pt x="6247789" y="6271306"/>
                </a:lnTo>
                <a:lnTo>
                  <a:pt x="0" y="627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DAGrU28jrD0</dc:identifier>
  <dcterms:modified xsi:type="dcterms:W3CDTF">2011-08-01T06:04:30Z</dcterms:modified>
  <cp:revision>1</cp:revision>
  <dc:title>Coffee SHOP SALES</dc:title>
</cp:coreProperties>
</file>